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7" autoAdjust="0"/>
  </p:normalViewPr>
  <p:slideViewPr>
    <p:cSldViewPr>
      <p:cViewPr varScale="1">
        <p:scale>
          <a:sx n="40" d="100"/>
          <a:sy n="40" d="100"/>
        </p:scale>
        <p:origin x="49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20EF1-6839-4626-B475-8AC5B9CF0365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686A7B3-4D0A-4951-8F7A-636E41616C4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71670" y="285728"/>
            <a:ext cx="5481646" cy="903412"/>
          </a:xfrm>
        </p:spPr>
        <p:txBody>
          <a:bodyPr/>
          <a:lstStyle/>
          <a:p>
            <a:pPr algn="ctr"/>
            <a:r>
              <a:rPr lang="es-ES" dirty="0"/>
              <a:t>ALMACENES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3496630" cy="1752600"/>
          </a:xfrm>
        </p:spPr>
        <p:txBody>
          <a:bodyPr/>
          <a:lstStyle/>
          <a:p>
            <a:r>
              <a:rPr lang="es-ES" dirty="0"/>
              <a:t>AREAS: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868" y="2571744"/>
            <a:ext cx="4643470" cy="2428892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sz="26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ESTRATEGIAS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PROCESOS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sz="26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ORGANIZACIÓN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PERSONAS </a:t>
            </a:r>
            <a:r>
              <a:rPr kumimoji="0" lang="es-ES" sz="26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CULTURA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sz="2600" baseline="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SISTEMA</a:t>
            </a:r>
            <a:r>
              <a:rPr lang="es-ES" sz="26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DE INFORMACION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/>
          <a:lstStyle/>
          <a:p>
            <a:r>
              <a:rPr lang="es-ES" dirty="0"/>
              <a:t>LAY OUT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1357298"/>
            <a:ext cx="7498080" cy="5072098"/>
          </a:xfrm>
        </p:spPr>
        <p:txBody>
          <a:bodyPr/>
          <a:lstStyle/>
          <a:p>
            <a:r>
              <a:rPr lang="es-ES" dirty="0"/>
              <a:t>Debe asegurar el modo mas eficiente para manejar los productos que en el se disponga</a:t>
            </a:r>
          </a:p>
          <a:p>
            <a:r>
              <a:rPr lang="es-ES" dirty="0"/>
              <a:t>Se debe considerar la estrategia de entradas y salidas , y el tipo de almacenamiento que es mas efectivo</a:t>
            </a:r>
          </a:p>
          <a:p>
            <a:r>
              <a:rPr lang="es-ES" dirty="0"/>
              <a:t>Tener en cuenta: tipo de productos, nivel de inventario, embalaje, preparación de pedido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428604"/>
            <a:ext cx="7498080" cy="1143000"/>
          </a:xfrm>
        </p:spPr>
        <p:txBody>
          <a:bodyPr/>
          <a:lstStyle/>
          <a:p>
            <a:r>
              <a:rPr lang="es-ES" dirty="0"/>
              <a:t>Modelo de Organización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928934"/>
            <a:ext cx="7498080" cy="2409828"/>
          </a:xfrm>
        </p:spPr>
        <p:txBody>
          <a:bodyPr/>
          <a:lstStyle/>
          <a:p>
            <a:pPr marL="596646" indent="-514350">
              <a:buFont typeface="+mj-lt"/>
              <a:buAutoNum type="alphaUcPeriod"/>
            </a:pPr>
            <a:r>
              <a:rPr lang="es-ES" dirty="0"/>
              <a:t>Almacén Organizado</a:t>
            </a:r>
          </a:p>
          <a:p>
            <a:pPr marL="596646" indent="-514350">
              <a:buFont typeface="+mj-lt"/>
              <a:buAutoNum type="alphaUcPeriod"/>
            </a:pPr>
            <a:r>
              <a:rPr lang="es-ES" dirty="0"/>
              <a:t>Almacén Caótico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Almacén Organizado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1714488"/>
            <a:ext cx="7640956" cy="4286280"/>
          </a:xfrm>
        </p:spPr>
        <p:txBody>
          <a:bodyPr/>
          <a:lstStyle/>
          <a:p>
            <a:r>
              <a:rPr lang="es-ES" dirty="0"/>
              <a:t>Cada referencia tiene asignada una ubicación especifica</a:t>
            </a:r>
          </a:p>
          <a:p>
            <a:r>
              <a:rPr lang="es-ES" dirty="0"/>
              <a:t>Facilita la gestión manual del almacén</a:t>
            </a:r>
          </a:p>
          <a:p>
            <a:r>
              <a:rPr lang="es-ES" dirty="0"/>
              <a:t>Necesita una pre asignación de espacio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Almacén Caótico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 existen ubicaciones pre asignadas</a:t>
            </a:r>
          </a:p>
          <a:p>
            <a:r>
              <a:rPr lang="es-ES" dirty="0"/>
              <a:t>Los productos se almacenan según disponibilidad de espacio</a:t>
            </a:r>
          </a:p>
          <a:p>
            <a:r>
              <a:rPr lang="es-ES" dirty="0"/>
              <a:t>Dificulta el control manual del almacén</a:t>
            </a:r>
          </a:p>
          <a:p>
            <a:r>
              <a:rPr lang="es-ES" dirty="0"/>
              <a:t>Optimiza la utilización de espacio disponible</a:t>
            </a:r>
          </a:p>
          <a:p>
            <a:r>
              <a:rPr lang="es-ES" dirty="0"/>
              <a:t>Acelera el almacenamiento de mercaderías recibidas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ZONAS DE UN ALMACEN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1857364"/>
            <a:ext cx="7498080" cy="4214842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s-ES" dirty="0"/>
              <a:t>Recepción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/>
              <a:t>Almacenamiento, reserva, stock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/>
              <a:t>Preparación de pedidos o </a:t>
            </a:r>
            <a:r>
              <a:rPr lang="es-ES" dirty="0" err="1"/>
              <a:t>picking</a:t>
            </a:r>
            <a:endParaRPr lang="es-ES" dirty="0"/>
          </a:p>
          <a:p>
            <a:pPr marL="596646" indent="-514350">
              <a:buFont typeface="+mj-lt"/>
              <a:buAutoNum type="arabicPeriod"/>
            </a:pPr>
            <a:r>
              <a:rPr lang="es-ES" dirty="0"/>
              <a:t>Salida, verificación o consolidación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/>
              <a:t>Paso, Maniobra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/>
              <a:t>Oficinas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sz="3100" dirty="0"/>
            </a:br>
            <a:r>
              <a:rPr lang="es-ES" sz="3100" dirty="0"/>
              <a:t>TIPOS DE ALMACENAMIENTO DE PRODUCTOS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000240"/>
            <a:ext cx="7498080" cy="3838588"/>
          </a:xfrm>
        </p:spPr>
        <p:txBody>
          <a:bodyPr/>
          <a:lstStyle/>
          <a:p>
            <a:r>
              <a:rPr lang="es-ES" dirty="0" err="1"/>
              <a:t>Racking</a:t>
            </a:r>
            <a:r>
              <a:rPr lang="es-ES" dirty="0"/>
              <a:t>: Utiliza el especio vertical, almacenando en grandes racks</a:t>
            </a:r>
          </a:p>
          <a:p>
            <a:r>
              <a:rPr lang="es-ES" dirty="0"/>
              <a:t>Por zonas: Agrupa Mercaderías de características comunes, junta en lugares de fácil acceso</a:t>
            </a:r>
          </a:p>
          <a:p>
            <a:r>
              <a:rPr lang="es-ES" dirty="0"/>
              <a:t>De temporada o Promocionales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sz="3100" dirty="0"/>
            </a:br>
            <a:r>
              <a:rPr lang="es-ES" sz="3100" dirty="0"/>
              <a:t>TIPOS DE ALMACENAMIENTO DE PRODUCTOS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000240"/>
            <a:ext cx="7498080" cy="3838588"/>
          </a:xfrm>
        </p:spPr>
        <p:txBody>
          <a:bodyPr/>
          <a:lstStyle/>
          <a:p>
            <a:r>
              <a:rPr lang="es-ES" dirty="0"/>
              <a:t>Aleatoria: Agrupa productos de acuerdo al tamaño de los lotes y espacio disponible sin relacionar las características del producto</a:t>
            </a:r>
          </a:p>
          <a:p>
            <a:r>
              <a:rPr lang="es-ES" dirty="0"/>
              <a:t>Alto riesgo ( valor o peligrosidad)</a:t>
            </a:r>
          </a:p>
          <a:p>
            <a:r>
              <a:rPr lang="es-ES" dirty="0"/>
              <a:t>De temperatura controlada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Cross - </a:t>
            </a:r>
            <a:r>
              <a:rPr lang="es-ES" dirty="0" err="1"/>
              <a:t>Docking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2000264"/>
          </a:xfrm>
        </p:spPr>
        <p:txBody>
          <a:bodyPr/>
          <a:lstStyle/>
          <a:p>
            <a:r>
              <a:rPr lang="es-ES" dirty="0"/>
              <a:t>Es la utilización de almacenes temporales para el movimiento de mercadería de una ubicación a otra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357290" y="321468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3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Movimiento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142976" y="4572008"/>
            <a:ext cx="7498080" cy="20002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Traslado</a:t>
            </a:r>
            <a:r>
              <a:rPr kumimoji="0" lang="es-E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Materiales de una zona a otra zona del almacén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Equipamientos de Almacén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214554"/>
            <a:ext cx="7498080" cy="3338522"/>
          </a:xfrm>
        </p:spPr>
        <p:txBody>
          <a:bodyPr/>
          <a:lstStyle/>
          <a:p>
            <a:r>
              <a:rPr lang="es-ES" dirty="0"/>
              <a:t>Auto elevador</a:t>
            </a:r>
          </a:p>
          <a:p>
            <a:r>
              <a:rPr lang="es-ES" dirty="0"/>
              <a:t>Dock de carga</a:t>
            </a:r>
          </a:p>
          <a:p>
            <a:r>
              <a:rPr lang="es-ES" dirty="0"/>
              <a:t>Carretilla Manual</a:t>
            </a:r>
          </a:p>
          <a:p>
            <a:r>
              <a:rPr lang="es-ES" dirty="0"/>
              <a:t>Carretilla Eléctrica</a:t>
            </a:r>
          </a:p>
          <a:p>
            <a:r>
              <a:rPr lang="es-ES" dirty="0" err="1"/>
              <a:t>Stacker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Herramientas de manipulación depende de: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143116"/>
            <a:ext cx="7498080" cy="3910026"/>
          </a:xfrm>
        </p:spPr>
        <p:txBody>
          <a:bodyPr/>
          <a:lstStyle/>
          <a:p>
            <a:pPr marL="596646" indent="-514350">
              <a:buFont typeface="+mj-lt"/>
              <a:buAutoNum type="alphaUcPeriod"/>
            </a:pPr>
            <a:r>
              <a:rPr lang="es-ES" dirty="0"/>
              <a:t>Volumen del almacén</a:t>
            </a:r>
          </a:p>
          <a:p>
            <a:pPr marL="596646" indent="-514350">
              <a:buFont typeface="+mj-lt"/>
              <a:buAutoNum type="alphaUcPeriod"/>
            </a:pPr>
            <a:r>
              <a:rPr lang="es-ES" dirty="0"/>
              <a:t>Volumen de la Mercadería</a:t>
            </a:r>
          </a:p>
          <a:p>
            <a:pPr marL="596646" indent="-514350">
              <a:buFont typeface="+mj-lt"/>
              <a:buAutoNum type="alphaUcPeriod"/>
            </a:pPr>
            <a:r>
              <a:rPr lang="es-ES" dirty="0"/>
              <a:t>Tipo de la Mercadería</a:t>
            </a:r>
          </a:p>
          <a:p>
            <a:pPr marL="596646" indent="-514350">
              <a:buFont typeface="+mj-lt"/>
              <a:buAutoNum type="alphaUcPeriod"/>
            </a:pPr>
            <a:r>
              <a:rPr lang="es-ES" dirty="0"/>
              <a:t>Cantidad de Manipulaciones Especiales</a:t>
            </a:r>
          </a:p>
          <a:p>
            <a:pPr marL="596646" indent="-514350">
              <a:buFont typeface="+mj-lt"/>
              <a:buAutoNum type="alphaUcPeriod"/>
            </a:pPr>
            <a:r>
              <a:rPr lang="es-ES" dirty="0"/>
              <a:t>Distancia de los Movimientos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Gestión de Almacenes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143116"/>
            <a:ext cx="7494110" cy="4286280"/>
          </a:xfrm>
        </p:spPr>
        <p:txBody>
          <a:bodyPr/>
          <a:lstStyle/>
          <a:p>
            <a:r>
              <a:rPr lang="es-ES" dirty="0"/>
              <a:t>Proceso de la función logística que trata la recepción, almacenamiento y movimiento dentro del mismo almacén hasta el punto de consumo, de cualquier material, así como el tratamiento e información de los datos generados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Sistema de Almacenamiento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1857364"/>
            <a:ext cx="7498080" cy="4000528"/>
          </a:xfrm>
        </p:spPr>
        <p:txBody>
          <a:bodyPr/>
          <a:lstStyle/>
          <a:p>
            <a:r>
              <a:rPr lang="es-ES" dirty="0"/>
              <a:t>Piso en Bloque</a:t>
            </a:r>
          </a:p>
          <a:p>
            <a:r>
              <a:rPr lang="es-ES" dirty="0"/>
              <a:t>Racks Convencionales</a:t>
            </a:r>
          </a:p>
          <a:p>
            <a:r>
              <a:rPr lang="es-ES" dirty="0"/>
              <a:t>Sistemas Rack Pasillo Angosto</a:t>
            </a:r>
          </a:p>
          <a:p>
            <a:r>
              <a:rPr lang="es-ES" dirty="0"/>
              <a:t>Entrepisos</a:t>
            </a:r>
          </a:p>
          <a:p>
            <a:r>
              <a:rPr lang="es-ES" dirty="0"/>
              <a:t>Racks Apilables</a:t>
            </a:r>
          </a:p>
          <a:p>
            <a:r>
              <a:rPr lang="es-ES" dirty="0"/>
              <a:t>Racks Móviles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Flujo de Entrada y Salida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LIFO (</a:t>
            </a:r>
            <a:r>
              <a:rPr lang="es-ES" dirty="0" err="1"/>
              <a:t>Last</a:t>
            </a:r>
            <a:r>
              <a:rPr lang="es-ES" dirty="0"/>
              <a:t> in-</a:t>
            </a:r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Out</a:t>
            </a:r>
            <a:r>
              <a:rPr lang="es-ES" dirty="0"/>
              <a:t>) </a:t>
            </a:r>
            <a:r>
              <a:rPr lang="es-ES" dirty="0" err="1"/>
              <a:t>Ej</a:t>
            </a:r>
            <a:r>
              <a:rPr lang="es-ES" dirty="0"/>
              <a:t>: Productos frescos</a:t>
            </a:r>
          </a:p>
          <a:p>
            <a:endParaRPr lang="es-ES" dirty="0"/>
          </a:p>
          <a:p>
            <a:r>
              <a:rPr lang="es-ES" dirty="0"/>
              <a:t>FIFO ( </a:t>
            </a:r>
            <a:r>
              <a:rPr lang="es-ES" dirty="0" err="1"/>
              <a:t>First</a:t>
            </a:r>
            <a:r>
              <a:rPr lang="es-ES" dirty="0"/>
              <a:t> in-</a:t>
            </a:r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Out</a:t>
            </a:r>
            <a:r>
              <a:rPr lang="es-ES" dirty="0"/>
              <a:t>)</a:t>
            </a:r>
            <a:r>
              <a:rPr lang="es-ES" dirty="0" err="1"/>
              <a:t>Ej</a:t>
            </a:r>
            <a:r>
              <a:rPr lang="es-ES" dirty="0"/>
              <a:t>: Productos con vigencia</a:t>
            </a:r>
          </a:p>
          <a:p>
            <a:pPr>
              <a:buNone/>
            </a:pPr>
            <a:endParaRPr lang="es-ES" dirty="0"/>
          </a:p>
          <a:p>
            <a:r>
              <a:rPr lang="es-ES" dirty="0"/>
              <a:t>FEFO ( </a:t>
            </a:r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Expiral-First</a:t>
            </a:r>
            <a:r>
              <a:rPr lang="es-ES" dirty="0"/>
              <a:t> </a:t>
            </a:r>
            <a:r>
              <a:rPr lang="es-ES" dirty="0" err="1"/>
              <a:t>Out</a:t>
            </a:r>
            <a:r>
              <a:rPr lang="es-ES" dirty="0"/>
              <a:t>) </a:t>
            </a:r>
            <a:r>
              <a:rPr lang="es-ES" dirty="0" err="1"/>
              <a:t>Ej</a:t>
            </a:r>
            <a:r>
              <a:rPr lang="es-ES" dirty="0"/>
              <a:t>: Productos con caducidad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Información en los depósitos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428868"/>
            <a:ext cx="7498080" cy="2909894"/>
          </a:xfrm>
        </p:spPr>
        <p:txBody>
          <a:bodyPr/>
          <a:lstStyle/>
          <a:p>
            <a:pPr marL="596646" indent="-514350">
              <a:buFont typeface="+mj-lt"/>
              <a:buAutoNum type="alphaUcPeriod"/>
            </a:pPr>
            <a:r>
              <a:rPr lang="es-ES" dirty="0"/>
              <a:t>Información para la gestión</a:t>
            </a:r>
          </a:p>
          <a:p>
            <a:pPr marL="596646" indent="-514350">
              <a:buFont typeface="+mj-lt"/>
              <a:buAutoNum type="alphaUcPeriod"/>
            </a:pPr>
            <a:r>
              <a:rPr lang="es-ES" dirty="0"/>
              <a:t>Identificación de ubicaciones</a:t>
            </a:r>
          </a:p>
          <a:p>
            <a:pPr marL="596646" indent="-514350">
              <a:buFont typeface="+mj-lt"/>
              <a:buAutoNum type="alphaUcPeriod"/>
            </a:pPr>
            <a:r>
              <a:rPr lang="es-ES" dirty="0"/>
              <a:t>Identificación y trazabilidad de Mercancías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Información para la Gestión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214554"/>
            <a:ext cx="7498080" cy="3838588"/>
          </a:xfrm>
        </p:spPr>
        <p:txBody>
          <a:bodyPr/>
          <a:lstStyle/>
          <a:p>
            <a:r>
              <a:rPr lang="es-ES" dirty="0"/>
              <a:t>Configuración del Almacén</a:t>
            </a:r>
          </a:p>
          <a:p>
            <a:r>
              <a:rPr lang="es-ES" dirty="0"/>
              <a:t>Datos técnicos de las mercancías</a:t>
            </a:r>
          </a:p>
          <a:p>
            <a:r>
              <a:rPr lang="es-ES" dirty="0"/>
              <a:t>Informes al Directorio</a:t>
            </a:r>
          </a:p>
          <a:p>
            <a:r>
              <a:rPr lang="es-ES" dirty="0"/>
              <a:t>Registros de Actividades diarias</a:t>
            </a:r>
          </a:p>
          <a:p>
            <a:r>
              <a:rPr lang="es-ES" dirty="0"/>
              <a:t>Procedimientos e instrucciones de trabajo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Identificación de ubicaciones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214554"/>
            <a:ext cx="7498080" cy="3052770"/>
          </a:xfrm>
        </p:spPr>
        <p:txBody>
          <a:bodyPr/>
          <a:lstStyle/>
          <a:p>
            <a:r>
              <a:rPr lang="es-ES" dirty="0"/>
              <a:t>Delimitación de las zonas por colores</a:t>
            </a:r>
          </a:p>
          <a:p>
            <a:r>
              <a:rPr lang="es-ES" dirty="0"/>
              <a:t>Presencia de Carteles</a:t>
            </a:r>
          </a:p>
          <a:p>
            <a:r>
              <a:rPr lang="es-ES" dirty="0"/>
              <a:t>Codificaciones ( Por estanterías y/o por pasillos)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Identificación y Trazabilidad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143116"/>
            <a:ext cx="7498080" cy="3552836"/>
          </a:xfrm>
        </p:spPr>
        <p:txBody>
          <a:bodyPr/>
          <a:lstStyle/>
          <a:p>
            <a:r>
              <a:rPr lang="es-ES" dirty="0"/>
              <a:t>Las Mercaderías deben ser codificadas ( codificación de barras y etiquetas electrónicas)</a:t>
            </a:r>
          </a:p>
          <a:p>
            <a:r>
              <a:rPr lang="es-ES" dirty="0"/>
              <a:t>Disponer de los pasos que sigue la mercadería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Ventajas codificación en Barras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Única codificación común entre los interlocutores</a:t>
            </a:r>
          </a:p>
          <a:p>
            <a:r>
              <a:rPr lang="es-ES" dirty="0"/>
              <a:t>Captura de datos rápida y eficaz</a:t>
            </a:r>
          </a:p>
          <a:p>
            <a:r>
              <a:rPr lang="es-ES" dirty="0"/>
              <a:t>Gestión inmediata de la información</a:t>
            </a:r>
          </a:p>
          <a:p>
            <a:r>
              <a:rPr lang="es-ES" dirty="0"/>
              <a:t>Posibilidad de Automatizar el almacén</a:t>
            </a:r>
          </a:p>
          <a:p>
            <a:r>
              <a:rPr lang="es-ES" dirty="0"/>
              <a:t>Reducción de errores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Clasificación    / Tipo de almacén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91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7540">
                <a:tc>
                  <a:txBody>
                    <a:bodyPr/>
                    <a:lstStyle/>
                    <a:p>
                      <a:r>
                        <a:rPr lang="es-ES" sz="2400" dirty="0"/>
                        <a:t>Según Régimen Jurídico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Propio,</a:t>
                      </a:r>
                      <a:r>
                        <a:rPr lang="es-ES" sz="2400" baseline="0" dirty="0"/>
                        <a:t> Alquiler, Leasing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7540">
                <a:tc>
                  <a:txBody>
                    <a:bodyPr/>
                    <a:lstStyle/>
                    <a:p>
                      <a:r>
                        <a:rPr lang="es-ES" sz="2400" dirty="0"/>
                        <a:t>Según su Función Logística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Central, Regional, Local, De Transito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7540">
                <a:tc>
                  <a:txBody>
                    <a:bodyPr/>
                    <a:lstStyle/>
                    <a:p>
                      <a:r>
                        <a:rPr lang="es-ES" sz="2400" dirty="0"/>
                        <a:t>Según Su Estructura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Convencional, </a:t>
                      </a:r>
                      <a:r>
                        <a:rPr lang="es-ES" sz="2400" dirty="0" err="1"/>
                        <a:t>Paletizado</a:t>
                      </a:r>
                      <a:r>
                        <a:rPr lang="es-ES" sz="2400" dirty="0"/>
                        <a:t>, En Bloque, Dinámicos, Móviles, Automáticos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7540">
                <a:tc>
                  <a:txBody>
                    <a:bodyPr/>
                    <a:lstStyle/>
                    <a:p>
                      <a:r>
                        <a:rPr lang="es-ES" sz="2400" dirty="0"/>
                        <a:t>Según la Naturaleza de los elementos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Materia Prima, </a:t>
                      </a:r>
                      <a:r>
                        <a:rPr lang="es-ES" sz="2400" dirty="0" err="1"/>
                        <a:t>Semi</a:t>
                      </a:r>
                      <a:r>
                        <a:rPr lang="es-ES" sz="2400" dirty="0"/>
                        <a:t>-Elaborados,</a:t>
                      </a:r>
                      <a:r>
                        <a:rPr lang="es-ES" sz="2400" baseline="0" dirty="0"/>
                        <a:t> Material Auxiliar, Recambios, Documentación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Objetivos de un sistema de almacenaje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057400"/>
            <a:ext cx="7498080" cy="4800600"/>
          </a:xfrm>
        </p:spPr>
        <p:txBody>
          <a:bodyPr/>
          <a:lstStyle/>
          <a:p>
            <a:r>
              <a:rPr lang="es-ES" dirty="0"/>
              <a:t>Rapidez de entrega</a:t>
            </a:r>
          </a:p>
          <a:p>
            <a:r>
              <a:rPr lang="es-ES" dirty="0"/>
              <a:t>Fiabilidad</a:t>
            </a:r>
          </a:p>
          <a:p>
            <a:r>
              <a:rPr lang="es-ES" dirty="0"/>
              <a:t>Reducción de Costos</a:t>
            </a:r>
          </a:p>
          <a:p>
            <a:r>
              <a:rPr lang="es-ES" dirty="0"/>
              <a:t>Maximización de volumen disponibles</a:t>
            </a:r>
          </a:p>
          <a:p>
            <a:r>
              <a:rPr lang="es-ES" dirty="0"/>
              <a:t>Minimización de las operaciones de manipulación y transporte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928694"/>
          </a:xfrm>
        </p:spPr>
        <p:txBody>
          <a:bodyPr>
            <a:normAutofit/>
          </a:bodyPr>
          <a:lstStyle/>
          <a:p>
            <a:r>
              <a:rPr lang="es-ES" dirty="0"/>
              <a:t>Proceso Gestión de Almacenes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2195514"/>
          </a:xfrm>
        </p:spPr>
        <p:txBody>
          <a:bodyPr/>
          <a:lstStyle/>
          <a:p>
            <a:pPr marL="596646" indent="-514350">
              <a:buFont typeface="+mj-lt"/>
              <a:buAutoNum type="arabicParenR"/>
            </a:pPr>
            <a:r>
              <a:rPr lang="es-ES" dirty="0"/>
              <a:t>Planificación y Organización</a:t>
            </a:r>
          </a:p>
          <a:p>
            <a:pPr marL="596646" indent="-514350">
              <a:buFont typeface="+mj-lt"/>
              <a:buAutoNum type="arabicParenR"/>
            </a:pPr>
            <a:r>
              <a:rPr lang="es-ES" dirty="0"/>
              <a:t>Objetivos de los Almacenes</a:t>
            </a:r>
          </a:p>
          <a:p>
            <a:pPr marL="596646" indent="-514350">
              <a:buFont typeface="+mj-lt"/>
              <a:buAutoNum type="arabicParenR"/>
            </a:pPr>
            <a:r>
              <a:rPr lang="es-ES" dirty="0"/>
              <a:t>Registros e Informes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285852" y="3071810"/>
            <a:ext cx="7498080" cy="1000132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3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Gestión de Almacenes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285852" y="4286256"/>
            <a:ext cx="7498080" cy="21955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357290" y="4500570"/>
            <a:ext cx="7498080" cy="15001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 gestionar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s-ES" sz="3200" dirty="0"/>
              <a:t>Subcontratarlo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Gestión Propia - Ventajas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071678"/>
            <a:ext cx="7498080" cy="4000528"/>
          </a:xfrm>
        </p:spPr>
        <p:txBody>
          <a:bodyPr/>
          <a:lstStyle/>
          <a:p>
            <a:r>
              <a:rPr lang="es-ES" dirty="0"/>
              <a:t>Mayor Grado de Control</a:t>
            </a:r>
          </a:p>
          <a:p>
            <a:r>
              <a:rPr lang="es-ES" dirty="0"/>
              <a:t>Flexibilidad</a:t>
            </a:r>
          </a:p>
          <a:p>
            <a:r>
              <a:rPr lang="es-ES" dirty="0"/>
              <a:t>Menos costo a largo plazo</a:t>
            </a:r>
          </a:p>
          <a:p>
            <a:r>
              <a:rPr lang="es-ES" dirty="0"/>
              <a:t>Optimización de los recursos humanos</a:t>
            </a:r>
          </a:p>
          <a:p>
            <a:r>
              <a:rPr lang="es-ES" dirty="0"/>
              <a:t>Beneficios fiscales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Sub Contratación - Ventajas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071678"/>
            <a:ext cx="7498080" cy="4000528"/>
          </a:xfrm>
        </p:spPr>
        <p:txBody>
          <a:bodyPr/>
          <a:lstStyle/>
          <a:p>
            <a:r>
              <a:rPr lang="es-ES" dirty="0"/>
              <a:t>Conservación de Capital</a:t>
            </a:r>
          </a:p>
          <a:p>
            <a:r>
              <a:rPr lang="es-ES" dirty="0"/>
              <a:t>Aumento de Espacio de Almacén para cubrir picos de Demanda</a:t>
            </a:r>
          </a:p>
          <a:p>
            <a:r>
              <a:rPr lang="es-ES" dirty="0"/>
              <a:t>Riesgos Reducidos</a:t>
            </a:r>
          </a:p>
          <a:p>
            <a:r>
              <a:rPr lang="es-ES" dirty="0"/>
              <a:t>Conocimientos específicos de los costos de almacenamiento y manutención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Ubicación Almacenes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285992"/>
            <a:ext cx="7498080" cy="3286148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s-ES" dirty="0"/>
              <a:t>Visión General del Mercado ( Área Amplia)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/>
              <a:t>Visión Local del Mercado ( Zonas Acotadas)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Tamaño de los Almacenes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285992"/>
            <a:ext cx="7498080" cy="3838588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s-ES" dirty="0"/>
              <a:t>Productos a Almacenar ( cantidad y tamaño)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/>
              <a:t>Demanda de los Mercados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/>
              <a:t>Niveles de servicio al cliente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/>
              <a:t>Tiempos de producción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/>
              <a:t>Requisitos de Pasillos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000132"/>
          </a:xfrm>
        </p:spPr>
        <p:txBody>
          <a:bodyPr/>
          <a:lstStyle/>
          <a:p>
            <a:pPr algn="ctr"/>
            <a:r>
              <a:rPr lang="es-ES" dirty="0"/>
              <a:t>DISEÑO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5143536"/>
          </a:xfrm>
        </p:spPr>
        <p:txBody>
          <a:bodyPr>
            <a:normAutofit/>
          </a:bodyPr>
          <a:lstStyle/>
          <a:p>
            <a:r>
              <a:rPr lang="es-ES" dirty="0"/>
              <a:t>Numero de Plantas: preferentemente de una planta</a:t>
            </a:r>
          </a:p>
          <a:p>
            <a:r>
              <a:rPr lang="es-ES" dirty="0"/>
              <a:t>Instalaciones principales: Columna, instalación eléctrica, ventilación, seguridad, medioambiente, eliminación de barreras arquitectónicas, etc.</a:t>
            </a:r>
          </a:p>
          <a:p>
            <a:r>
              <a:rPr lang="es-ES" dirty="0"/>
              <a:t>Materiales: principalmente los suelos, resistencia al movimiento de maquinas, higiene, etc.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4467</TotalTime>
  <Words>731</Words>
  <Application>Microsoft Office PowerPoint</Application>
  <PresentationFormat>Presentación en pantalla (4:3)</PresentationFormat>
  <Paragraphs>139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2" baseType="lpstr">
      <vt:lpstr>Gill Sans MT</vt:lpstr>
      <vt:lpstr>Verdana</vt:lpstr>
      <vt:lpstr>Wingdings</vt:lpstr>
      <vt:lpstr>Wingdings 2</vt:lpstr>
      <vt:lpstr>Solsticio</vt:lpstr>
      <vt:lpstr>ALMACENES</vt:lpstr>
      <vt:lpstr>Gestión de Almacenes</vt:lpstr>
      <vt:lpstr>Objetivos de un sistema de almacenaje</vt:lpstr>
      <vt:lpstr>Proceso Gestión de Almacenes</vt:lpstr>
      <vt:lpstr>Gestión Propia - Ventajas</vt:lpstr>
      <vt:lpstr>Sub Contratación - Ventajas</vt:lpstr>
      <vt:lpstr>Ubicación Almacenes</vt:lpstr>
      <vt:lpstr>Tamaño de los Almacenes</vt:lpstr>
      <vt:lpstr>DISEÑO</vt:lpstr>
      <vt:lpstr>LAY OUT</vt:lpstr>
      <vt:lpstr>Modelo de Organización</vt:lpstr>
      <vt:lpstr>Almacén Organizado</vt:lpstr>
      <vt:lpstr>Almacén Caótico</vt:lpstr>
      <vt:lpstr>ZONAS DE UN ALMACEN</vt:lpstr>
      <vt:lpstr> TIPOS DE ALMACENAMIENTO DE PRODUCTOS </vt:lpstr>
      <vt:lpstr> TIPOS DE ALMACENAMIENTO DE PRODUCTOS </vt:lpstr>
      <vt:lpstr>Cross - Docking</vt:lpstr>
      <vt:lpstr>Equipamientos de Almacén</vt:lpstr>
      <vt:lpstr>Herramientas de manipulación depende de:</vt:lpstr>
      <vt:lpstr>Sistema de Almacenamiento</vt:lpstr>
      <vt:lpstr>Flujo de Entrada y Salida</vt:lpstr>
      <vt:lpstr>Información en los depósitos</vt:lpstr>
      <vt:lpstr>Información para la Gestión</vt:lpstr>
      <vt:lpstr>Identificación de ubicaciones</vt:lpstr>
      <vt:lpstr>Identificación y Trazabilidad</vt:lpstr>
      <vt:lpstr>Ventajas codificación en Barras</vt:lpstr>
      <vt:lpstr>Clasificación    / Tipo de almacén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ALMACENES</dc:title>
  <dc:creator>residente</dc:creator>
  <cp:lastModifiedBy>Martín Fernández</cp:lastModifiedBy>
  <cp:revision>31</cp:revision>
  <dcterms:created xsi:type="dcterms:W3CDTF">2016-03-21T23:42:49Z</dcterms:created>
  <dcterms:modified xsi:type="dcterms:W3CDTF">2019-09-27T12:28:14Z</dcterms:modified>
</cp:coreProperties>
</file>